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bookmarkIdSeed="4">
  <p:sldMasterIdLst>
    <p:sldMasterId id="2147483664" r:id="rId1"/>
  </p:sldMasterIdLst>
  <p:notesMasterIdLst>
    <p:notesMasterId r:id="rId18"/>
  </p:notesMasterIdLst>
  <p:sldIdLst>
    <p:sldId id="414" r:id="rId2"/>
    <p:sldId id="415" r:id="rId3"/>
    <p:sldId id="416" r:id="rId4"/>
    <p:sldId id="417" r:id="rId5"/>
    <p:sldId id="418" r:id="rId6"/>
    <p:sldId id="420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" id="{D5E79A87-C4F7-074D-8D52-645850B5FB01}">
          <p14:sldIdLst>
            <p14:sldId id="414"/>
            <p14:sldId id="415"/>
            <p14:sldId id="416"/>
            <p14:sldId id="417"/>
            <p14:sldId id="418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3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4743"/>
  </p:normalViewPr>
  <p:slideViewPr>
    <p:cSldViewPr>
      <p:cViewPr varScale="1">
        <p:scale>
          <a:sx n="90" d="100"/>
          <a:sy n="90" d="100"/>
        </p:scale>
        <p:origin x="99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844D3-5FB7-4349-8DA8-29BBD43DEE33}" type="datetimeFigureOut">
              <a:rPr lang="pt-BR" smtClean="0"/>
              <a:pPr/>
              <a:t>18/08/2021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B7B15-B882-4E91-8F53-D08DFA1D857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46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B8EF3-E3FD-194D-A818-BF6E5154FE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8F9957-A6B1-FA4C-9422-5F74119638B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itle Placeholder 7">
            <a:extLst>
              <a:ext uri="{FF2B5EF4-FFF2-40B4-BE49-F238E27FC236}">
                <a16:creationId xmlns:a16="http://schemas.microsoft.com/office/drawing/2014/main" id="{2D4C3126-E922-B74F-8FD8-D600A7FDB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2427734"/>
            <a:ext cx="54006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N</a:t>
            </a:r>
            <a:r>
              <a:rPr lang="en-US" dirty="0" err="1"/>
              <a:t>ome</a:t>
            </a:r>
            <a:r>
              <a:rPr lang="en-US" dirty="0"/>
              <a:t> do </a:t>
            </a:r>
            <a:r>
              <a:rPr lang="en-US" dirty="0" err="1"/>
              <a:t>Curso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8AB0F54-1AB2-3745-B137-E56826BC6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792" y="2931789"/>
            <a:ext cx="5400600" cy="576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Nome da Aula</a:t>
            </a:r>
          </a:p>
        </p:txBody>
      </p:sp>
    </p:spTree>
    <p:extLst>
      <p:ext uri="{BB962C8B-B14F-4D97-AF65-F5344CB8AC3E}">
        <p14:creationId xmlns:p14="http://schemas.microsoft.com/office/powerpoint/2010/main" val="18378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D924-96A3-244D-A360-36B60C10E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62172-F160-0F44-B76C-6F130880E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650" y="967930"/>
            <a:ext cx="7399734" cy="36718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3AB5F-9479-6943-A163-F649537501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www.ebradi.com.br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9B83C-66BF-7B45-9385-8B984F8804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8F9957-A6B1-FA4C-9422-5F74119638B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3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D924-96A3-244D-A360-36B60C10E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3E1DB-73E4-6348-BA9B-0FA8B98B6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67930"/>
            <a:ext cx="3596208" cy="36643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62172-F160-0F44-B76C-6F130880E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2176" y="967930"/>
            <a:ext cx="3596208" cy="36643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C6E5FD9-F7DB-234F-ABBC-784479C23E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www.ebradi.com.br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686904F-8834-7942-8409-904D8869BF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8F9957-A6B1-FA4C-9422-5F74119638B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928E2-EE30-424E-8BEA-245E4762B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967929"/>
            <a:ext cx="3597543" cy="5957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1BC16C-0E50-B845-B595-982F48BCE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635646"/>
            <a:ext cx="3597543" cy="30062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56AB51-7C19-DC46-83FF-9EBEE6063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13126" y="967929"/>
            <a:ext cx="3615258" cy="5957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861F9F-4E33-3149-A451-88872C4B58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3126" y="1635646"/>
            <a:ext cx="3615258" cy="30062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9029748-237F-364D-A106-EDE1BBB2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C995941-2FA7-E848-94A1-A58F86C1E0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www.ebradi.com.br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2AEDEA7-E6A3-EE41-90BA-AFAB9A2F8F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8F9957-A6B1-FA4C-9422-5F74119638B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6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0AD4-2BCA-0341-9C6A-3AE915BB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2F7C5E-F2FB-914D-A6D0-C55FB1CA0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www.ebradi.com.br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0AD4B-9E3E-EC4F-91B4-239FF9EA5E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8F9957-A6B1-FA4C-9422-5F74119638B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55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C4831-533B-1747-9D24-B168FDD6E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67929"/>
            <a:ext cx="4140596" cy="36920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B3EC2-EF87-7D45-9189-563030130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967929"/>
            <a:ext cx="2949575" cy="36920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ABACBFA-CFB7-AC4C-9CDF-D54ECE3E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13CADC8-FDD9-DE4D-A40A-E74999F9A0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www.ebradi.com.br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6F3DEA1-5FA6-B74B-8115-4B6DB4499D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8F9957-A6B1-FA4C-9422-5F74119638B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0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4431DE-082F-F849-89E5-A2A19E3749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67929"/>
            <a:ext cx="4140596" cy="3692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BC3D8-4A50-914F-BC25-9830DCFCE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967929"/>
            <a:ext cx="2949575" cy="36920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A8D6F6A-EF96-A34B-916F-C35204B8E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A14425E-65C6-A047-AAC5-868976E06D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www.ebradi.com.br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8090CDC-2E4B-A947-8BBD-DD8ED91963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8F9957-A6B1-FA4C-9422-5F74119638B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5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BF7D63-DCE4-BD4E-8614-F632737673DC}"/>
              </a:ext>
            </a:extLst>
          </p:cNvPr>
          <p:cNvSpPr txBox="1"/>
          <p:nvPr userDrawn="1"/>
        </p:nvSpPr>
        <p:spPr>
          <a:xfrm>
            <a:off x="1403648" y="2328632"/>
            <a:ext cx="1447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Obrigado.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8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9D71FB-0CD2-C342-A6BB-FF07F139C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6809221" y="2691148"/>
            <a:ext cx="3799334" cy="352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B67FF-E3B0-2E4F-8210-C4F60E9BC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967928"/>
            <a:ext cx="7399734" cy="3658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38EFD-BA81-A344-8E0C-960F63F67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92080" y="4767263"/>
            <a:ext cx="211911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2"/>
                </a:solidFill>
              </a:defRPr>
            </a:lvl1pPr>
          </a:lstStyle>
          <a:p>
            <a:r>
              <a:rPr lang="en-US" dirty="0" err="1"/>
              <a:t>www.ebradi.com.br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19E56-8567-FD43-BCB6-AEBDA57BF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24328" y="4767263"/>
            <a:ext cx="504056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6B8F9957-A6B1-FA4C-9422-5F74119638B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68" r:id="rId3"/>
    <p:sldLayoutId id="2147483669" r:id="rId4"/>
    <p:sldLayoutId id="2147483670" r:id="rId5"/>
    <p:sldLayoutId id="2147483672" r:id="rId6"/>
    <p:sldLayoutId id="2147483673" r:id="rId7"/>
    <p:sldLayoutId id="2147483663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ochamon@gmail.com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1331413-E3FF-4E2C-8B67-D5F74A01E67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pt-BR" altLang="pt-BR" sz="2800" dirty="0">
                <a:solidFill>
                  <a:schemeClr val="tx1"/>
                </a:solidFill>
              </a:rPr>
              <a:t>Dano moral previdenciário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4F77244-DE95-4BA2-883E-B18E0BBECEE1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pt-BR" altLang="pt-BR" b="1" dirty="0"/>
          </a:p>
          <a:p>
            <a:pPr marL="0" indent="0">
              <a:buNone/>
              <a:defRPr/>
            </a:pPr>
            <a:endParaRPr lang="pt-BR" altLang="pt-BR" sz="1950" dirty="0"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9021197-CB61-4B80-A56E-A85051066C45}"/>
              </a:ext>
            </a:extLst>
          </p:cNvPr>
          <p:cNvSpPr txBox="1"/>
          <p:nvPr/>
        </p:nvSpPr>
        <p:spPr>
          <a:xfrm>
            <a:off x="539552" y="517313"/>
            <a:ext cx="7200800" cy="344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pt-BR" altLang="pt-BR" sz="3200" b="1" dirty="0">
                <a:latin typeface="Arial "/>
              </a:rPr>
              <a:t>Dano moral previdenciário</a:t>
            </a:r>
            <a:endParaRPr lang="pt-BR" altLang="pt-BR" sz="3200" b="1" dirty="0">
              <a:solidFill>
                <a:schemeClr val="hlink"/>
              </a:solidFill>
              <a:latin typeface="Arial "/>
            </a:endParaRPr>
          </a:p>
          <a:p>
            <a:pPr marL="0" indent="0" algn="just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pt-BR" altLang="pt-BR" sz="3200" b="1" dirty="0">
              <a:solidFill>
                <a:schemeClr val="hlink"/>
              </a:solidFill>
              <a:latin typeface="Arial 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pt-BR" altLang="pt-BR" sz="3200" b="1" dirty="0">
                <a:latin typeface="Arial "/>
              </a:rPr>
              <a:t>Prof. Omar Chamon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pt-BR" altLang="pt-BR" sz="3200" b="1" dirty="0">
              <a:latin typeface="Arial 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pt-BR" altLang="pt-BR" sz="3200" b="1" dirty="0" err="1">
                <a:latin typeface="Arial "/>
              </a:rPr>
              <a:t>Email</a:t>
            </a:r>
            <a:r>
              <a:rPr lang="pt-BR" altLang="pt-BR" sz="3200" b="1" dirty="0">
                <a:latin typeface="Arial "/>
              </a:rPr>
              <a:t>: </a:t>
            </a:r>
            <a:r>
              <a:rPr lang="pt-BR" altLang="pt-BR" sz="3200" b="1" dirty="0">
                <a:latin typeface="Arial "/>
                <a:hlinkClick r:id="rId2"/>
              </a:rPr>
              <a:t>ochamon@gmail.com</a:t>
            </a:r>
            <a:endParaRPr lang="pt-BR" altLang="pt-BR" sz="3200" b="1" dirty="0">
              <a:latin typeface="Arial 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pt-BR" altLang="pt-BR" sz="3200" b="1" dirty="0">
              <a:latin typeface="Arial 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pt-BR" altLang="pt-BR" sz="3200" b="1" dirty="0">
                <a:latin typeface="Arial "/>
              </a:rPr>
              <a:t>Insta: @profomarchamon</a:t>
            </a:r>
            <a:r>
              <a:rPr lang="pt-BR" altLang="pt-BR" sz="3200" dirty="0">
                <a:latin typeface="Arial 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1992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1331413-E3FF-4E2C-8B67-D5F74A01E67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pt-BR" altLang="pt-BR" sz="2800" dirty="0">
                <a:solidFill>
                  <a:schemeClr val="tx1"/>
                </a:solidFill>
              </a:rPr>
              <a:t>Dano moral previdenciário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4F77244-DE95-4BA2-883E-B18E0BBECEE1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pt-BR" altLang="pt-BR" b="1" dirty="0"/>
          </a:p>
          <a:p>
            <a:pPr marL="0" indent="0">
              <a:buNone/>
              <a:defRPr/>
            </a:pPr>
            <a:endParaRPr lang="pt-BR" altLang="pt-BR" sz="1950" dirty="0"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AADA80F-4BC7-4FC4-B73F-F58B395A6E2F}"/>
              </a:ext>
            </a:extLst>
          </p:cNvPr>
          <p:cNvSpPr txBox="1"/>
          <p:nvPr/>
        </p:nvSpPr>
        <p:spPr>
          <a:xfrm>
            <a:off x="124594" y="195486"/>
            <a:ext cx="775977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pt-BR" altLang="pt-BR" sz="3200" b="1" dirty="0"/>
              <a:t>Situações que surgem no cotidiano: </a:t>
            </a:r>
          </a:p>
          <a:p>
            <a:pPr marL="0" indent="0" algn="just">
              <a:buNone/>
              <a:defRPr/>
            </a:pPr>
            <a:r>
              <a:rPr lang="pt-BR" altLang="pt-BR" sz="3200" b="1" dirty="0"/>
              <a:t>a)</a:t>
            </a:r>
            <a:r>
              <a:rPr lang="pt-BR" altLang="pt-BR" sz="3200" dirty="0"/>
              <a:t> Demora excessiva na análise e concessão. </a:t>
            </a:r>
          </a:p>
          <a:p>
            <a:pPr marL="0" indent="0" algn="just">
              <a:buNone/>
              <a:defRPr/>
            </a:pPr>
            <a:endParaRPr lang="pt-BR" altLang="pt-BR" sz="3200" dirty="0"/>
          </a:p>
          <a:p>
            <a:pPr marL="0" indent="0" algn="just">
              <a:buNone/>
              <a:defRPr/>
            </a:pPr>
            <a:r>
              <a:rPr lang="pt-BR" altLang="pt-BR" sz="3200" b="1" dirty="0"/>
              <a:t>b)</a:t>
            </a:r>
            <a:r>
              <a:rPr lang="pt-BR" altLang="pt-BR" sz="3200" dirty="0"/>
              <a:t> Desrespeito no trato dos beneficiários, pelos servidores do RPPS. </a:t>
            </a:r>
          </a:p>
          <a:p>
            <a:pPr marL="0" indent="0" algn="just">
              <a:buNone/>
              <a:defRPr/>
            </a:pPr>
            <a:endParaRPr lang="pt-BR" altLang="pt-BR" sz="3200" dirty="0"/>
          </a:p>
          <a:p>
            <a:pPr marL="0" indent="0" algn="just">
              <a:buNone/>
              <a:defRPr/>
            </a:pPr>
            <a:r>
              <a:rPr lang="pt-BR" altLang="pt-BR" sz="3200" b="1" dirty="0"/>
              <a:t>c)</a:t>
            </a:r>
            <a:r>
              <a:rPr lang="pt-BR" altLang="pt-BR" sz="3200" dirty="0"/>
              <a:t> Reversão judicial de negativa administrativa (interpretação razoável e erro material).  </a:t>
            </a:r>
          </a:p>
        </p:txBody>
      </p:sp>
    </p:spTree>
    <p:extLst>
      <p:ext uri="{BB962C8B-B14F-4D97-AF65-F5344CB8AC3E}">
        <p14:creationId xmlns:p14="http://schemas.microsoft.com/office/powerpoint/2010/main" val="3861321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1331413-E3FF-4E2C-8B67-D5F74A01E67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pt-BR" altLang="pt-BR" sz="2800" dirty="0">
                <a:solidFill>
                  <a:schemeClr val="tx1"/>
                </a:solidFill>
              </a:rPr>
              <a:t>Dano moral previdenciário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4F77244-DE95-4BA2-883E-B18E0BBECEE1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pt-BR" altLang="pt-BR" b="1" dirty="0"/>
          </a:p>
          <a:p>
            <a:pPr marL="0" indent="0">
              <a:buNone/>
              <a:defRPr/>
            </a:pPr>
            <a:endParaRPr lang="pt-BR" altLang="pt-BR" sz="1950" dirty="0"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923D874-BACD-4E68-BE4E-D1661F0ABC81}"/>
              </a:ext>
            </a:extLst>
          </p:cNvPr>
          <p:cNvSpPr txBox="1"/>
          <p:nvPr/>
        </p:nvSpPr>
        <p:spPr>
          <a:xfrm>
            <a:off x="124594" y="267494"/>
            <a:ext cx="76157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pt-BR" altLang="pt-BR" sz="3200" b="1" dirty="0"/>
              <a:t>d)</a:t>
            </a:r>
            <a:r>
              <a:rPr lang="pt-BR" altLang="pt-BR" sz="3200" dirty="0"/>
              <a:t> Empréstimo consignado fraudulento. </a:t>
            </a:r>
          </a:p>
          <a:p>
            <a:pPr marL="0" indent="0" algn="just">
              <a:buNone/>
              <a:defRPr/>
            </a:pPr>
            <a:endParaRPr lang="pt-BR" altLang="pt-BR" sz="3200" dirty="0"/>
          </a:p>
          <a:p>
            <a:pPr marL="0" indent="0" algn="just">
              <a:buNone/>
              <a:defRPr/>
            </a:pPr>
            <a:r>
              <a:rPr lang="pt-BR" altLang="pt-BR" sz="3200" b="1" dirty="0"/>
              <a:t>e)</a:t>
            </a:r>
            <a:r>
              <a:rPr lang="pt-BR" altLang="pt-BR" sz="3200" dirty="0"/>
              <a:t> Suspensão de benefício previdenciário sem direito à ampla defesa e ao contraditório. </a:t>
            </a:r>
          </a:p>
          <a:p>
            <a:pPr marL="0" indent="0" algn="just">
              <a:buNone/>
              <a:defRPr/>
            </a:pPr>
            <a:endParaRPr lang="pt-BR" altLang="pt-BR" sz="3200" dirty="0"/>
          </a:p>
          <a:p>
            <a:pPr marL="0" indent="0" algn="just">
              <a:buNone/>
              <a:defRPr/>
            </a:pPr>
            <a:r>
              <a:rPr lang="pt-BR" altLang="pt-BR" sz="3200" b="1" dirty="0"/>
              <a:t>f)</a:t>
            </a:r>
            <a:r>
              <a:rPr lang="pt-BR" altLang="pt-BR" sz="3200" dirty="0"/>
              <a:t> Descontos devidos em face de decisão judicial (alimentos, por exemplo).</a:t>
            </a:r>
          </a:p>
          <a:p>
            <a:pPr marL="0" indent="0" algn="just">
              <a:buNone/>
              <a:defRPr/>
            </a:pPr>
            <a:r>
              <a:rPr lang="pt-BR" altLang="pt-BR" sz="3200" dirty="0"/>
              <a:t>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81817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1331413-E3FF-4E2C-8B67-D5F74A01E67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pt-BR" altLang="pt-BR" sz="2800" dirty="0">
                <a:solidFill>
                  <a:schemeClr val="tx1"/>
                </a:solidFill>
              </a:rPr>
              <a:t>Dano moral previdenciário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4F77244-DE95-4BA2-883E-B18E0BBECEE1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pt-BR" altLang="pt-BR" b="1" dirty="0"/>
          </a:p>
          <a:p>
            <a:pPr marL="0" indent="0">
              <a:buNone/>
              <a:defRPr/>
            </a:pPr>
            <a:endParaRPr lang="pt-BR" altLang="pt-BR" sz="1950" dirty="0"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9E70864-259B-49D9-831A-1EEE07691E09}"/>
              </a:ext>
            </a:extLst>
          </p:cNvPr>
          <p:cNvSpPr txBox="1"/>
          <p:nvPr/>
        </p:nvSpPr>
        <p:spPr>
          <a:xfrm>
            <a:off x="1619672" y="1779662"/>
            <a:ext cx="53579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pt-BR" altLang="pt-BR" sz="3200" b="1" dirty="0"/>
              <a:t>g)</a:t>
            </a:r>
            <a:r>
              <a:rPr lang="pt-BR" altLang="pt-BR" sz="3200" dirty="0"/>
              <a:t> Perda de documentos originais (CTPS) </a:t>
            </a:r>
          </a:p>
          <a:p>
            <a:pPr marL="0" indent="0" algn="just">
              <a:buNone/>
              <a:defRPr/>
            </a:pPr>
            <a:endParaRPr lang="pt-BR" altLang="pt-BR" sz="3200" dirty="0"/>
          </a:p>
          <a:p>
            <a:pPr marL="0" indent="0" algn="just">
              <a:buNone/>
              <a:defRPr/>
            </a:pPr>
            <a:r>
              <a:rPr lang="pt-BR" altLang="pt-BR" sz="3200" b="1" dirty="0"/>
              <a:t>h)</a:t>
            </a:r>
            <a:r>
              <a:rPr lang="pt-BR" altLang="pt-BR" sz="3200" dirty="0"/>
              <a:t> Dano moral coletivo. </a:t>
            </a:r>
          </a:p>
        </p:txBody>
      </p:sp>
    </p:spTree>
    <p:extLst>
      <p:ext uri="{BB962C8B-B14F-4D97-AF65-F5344CB8AC3E}">
        <p14:creationId xmlns:p14="http://schemas.microsoft.com/office/powerpoint/2010/main" val="2594906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1331413-E3FF-4E2C-8B67-D5F74A01E67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pt-BR" altLang="pt-BR" sz="2800" dirty="0">
                <a:solidFill>
                  <a:schemeClr val="tx1"/>
                </a:solidFill>
              </a:rPr>
              <a:t>Dano moral previdenciário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4F77244-DE95-4BA2-883E-B18E0BBECEE1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pt-BR" altLang="pt-BR" b="1" dirty="0"/>
          </a:p>
          <a:p>
            <a:pPr marL="0" indent="0">
              <a:buNone/>
              <a:defRPr/>
            </a:pPr>
            <a:endParaRPr lang="pt-BR" altLang="pt-BR" sz="1950" dirty="0"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2C1114-B3FD-4B75-A963-34A3E3709BC8}"/>
              </a:ext>
            </a:extLst>
          </p:cNvPr>
          <p:cNvSpPr txBox="1"/>
          <p:nvPr/>
        </p:nvSpPr>
        <p:spPr>
          <a:xfrm>
            <a:off x="628650" y="967928"/>
            <a:ext cx="63489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pt-BR" altLang="pt-BR" sz="3200" b="1" dirty="0"/>
              <a:t>Cálculo do valor da indenização: </a:t>
            </a:r>
          </a:p>
          <a:p>
            <a:pPr marL="0" indent="0" algn="just">
              <a:buNone/>
              <a:defRPr/>
            </a:pPr>
            <a:endParaRPr lang="pt-BR" altLang="pt-BR" sz="3200" dirty="0"/>
          </a:p>
          <a:p>
            <a:pPr marL="0" indent="0" algn="just">
              <a:buNone/>
              <a:defRPr/>
            </a:pPr>
            <a:r>
              <a:rPr lang="pt-BR" altLang="pt-BR" sz="3200" b="1" dirty="0"/>
              <a:t>a)</a:t>
            </a:r>
            <a:r>
              <a:rPr lang="pt-BR" altLang="pt-BR" sz="3200" dirty="0"/>
              <a:t> Algum grau de subjetividade (não há tarifação). </a:t>
            </a:r>
          </a:p>
          <a:p>
            <a:pPr marL="0" indent="0" algn="just">
              <a:buNone/>
              <a:defRPr/>
            </a:pPr>
            <a:endParaRPr lang="pt-BR" altLang="pt-BR" sz="3200" dirty="0"/>
          </a:p>
          <a:p>
            <a:pPr marL="0" indent="0" algn="just">
              <a:buNone/>
              <a:defRPr/>
            </a:pPr>
            <a:r>
              <a:rPr lang="pt-BR" altLang="pt-BR" sz="3200" b="1" dirty="0"/>
              <a:t>b)</a:t>
            </a:r>
            <a:r>
              <a:rPr lang="pt-BR" altLang="pt-BR" sz="3200" dirty="0"/>
              <a:t> Código Civil: extensão do dano</a:t>
            </a:r>
          </a:p>
        </p:txBody>
      </p:sp>
    </p:spTree>
    <p:extLst>
      <p:ext uri="{BB962C8B-B14F-4D97-AF65-F5344CB8AC3E}">
        <p14:creationId xmlns:p14="http://schemas.microsoft.com/office/powerpoint/2010/main" val="111770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1331413-E3FF-4E2C-8B67-D5F74A01E67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pt-BR" altLang="pt-BR" sz="2800" dirty="0">
                <a:solidFill>
                  <a:schemeClr val="tx1"/>
                </a:solidFill>
              </a:rPr>
              <a:t>Dano moral previdenciário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4F77244-DE95-4BA2-883E-B18E0BBECEE1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pt-BR" altLang="pt-BR" b="1" dirty="0"/>
          </a:p>
          <a:p>
            <a:pPr marL="0" indent="0">
              <a:buNone/>
              <a:defRPr/>
            </a:pPr>
            <a:endParaRPr lang="pt-BR" altLang="pt-BR" sz="1950" dirty="0"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5C82DAC-36B5-4838-885B-93690F5274D7}"/>
              </a:ext>
            </a:extLst>
          </p:cNvPr>
          <p:cNvSpPr txBox="1"/>
          <p:nvPr/>
        </p:nvSpPr>
        <p:spPr>
          <a:xfrm>
            <a:off x="683568" y="627534"/>
            <a:ext cx="629404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pt-BR" altLang="pt-BR" sz="3200" b="1" dirty="0"/>
              <a:t>c)</a:t>
            </a:r>
            <a:r>
              <a:rPr lang="pt-BR" altLang="pt-BR" sz="3200" dirty="0"/>
              <a:t> Se houve culpa concorrente ou não.</a:t>
            </a:r>
          </a:p>
          <a:p>
            <a:pPr marL="0" indent="0" algn="just">
              <a:buNone/>
              <a:defRPr/>
            </a:pPr>
            <a:endParaRPr lang="pt-BR" altLang="pt-BR" sz="3200" dirty="0"/>
          </a:p>
          <a:p>
            <a:pPr marL="0" indent="0" algn="just">
              <a:buNone/>
              <a:defRPr/>
            </a:pPr>
            <a:r>
              <a:rPr lang="pt-BR" altLang="pt-BR" sz="3200" b="1" dirty="0"/>
              <a:t>d)</a:t>
            </a:r>
            <a:r>
              <a:rPr lang="pt-BR" altLang="pt-BR" sz="3200" dirty="0"/>
              <a:t> Não pode ser irrisório ou fazer valer a pena o dano. </a:t>
            </a:r>
          </a:p>
          <a:p>
            <a:pPr marL="0" indent="0" algn="just">
              <a:buNone/>
              <a:defRPr/>
            </a:pPr>
            <a:endParaRPr lang="pt-BR" altLang="pt-BR" sz="3200" dirty="0"/>
          </a:p>
          <a:p>
            <a:pPr marL="0" indent="0" algn="just">
              <a:buNone/>
              <a:defRPr/>
            </a:pPr>
            <a:r>
              <a:rPr lang="pt-BR" altLang="pt-BR" sz="3200" b="1" dirty="0"/>
              <a:t>e)</a:t>
            </a:r>
            <a:r>
              <a:rPr lang="pt-BR" altLang="pt-BR" sz="3200" dirty="0"/>
              <a:t> Indenização pelo erário (situação econômica do ofensor).</a:t>
            </a:r>
          </a:p>
        </p:txBody>
      </p:sp>
    </p:spTree>
    <p:extLst>
      <p:ext uri="{BB962C8B-B14F-4D97-AF65-F5344CB8AC3E}">
        <p14:creationId xmlns:p14="http://schemas.microsoft.com/office/powerpoint/2010/main" val="652013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1331413-E3FF-4E2C-8B67-D5F74A01E67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pt-BR" altLang="pt-BR" sz="2800" dirty="0">
                <a:solidFill>
                  <a:schemeClr val="tx1"/>
                </a:solidFill>
              </a:rPr>
              <a:t>Dano moral previdenciário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4F77244-DE95-4BA2-883E-B18E0BBECEE1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pt-BR" altLang="pt-BR" b="1" dirty="0"/>
          </a:p>
          <a:p>
            <a:pPr marL="0" indent="0">
              <a:buNone/>
              <a:defRPr/>
            </a:pPr>
            <a:endParaRPr lang="pt-BR" altLang="pt-BR" sz="1950" dirty="0"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AD8FE8F-52F9-44D8-B574-6CD40EC96985}"/>
              </a:ext>
            </a:extLst>
          </p:cNvPr>
          <p:cNvSpPr txBox="1"/>
          <p:nvPr/>
        </p:nvSpPr>
        <p:spPr>
          <a:xfrm>
            <a:off x="395536" y="517314"/>
            <a:ext cx="65820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pt-BR" altLang="pt-BR" sz="3200" b="1" dirty="0"/>
              <a:t>f)</a:t>
            </a:r>
            <a:r>
              <a:rPr lang="pt-BR" altLang="pt-BR" sz="3200" dirty="0"/>
              <a:t> Grau de culpabilidade (caráter pedagógico). </a:t>
            </a:r>
          </a:p>
          <a:p>
            <a:pPr marL="0" indent="0" algn="just">
              <a:buNone/>
              <a:defRPr/>
            </a:pPr>
            <a:endParaRPr lang="pt-BR" altLang="pt-BR" sz="3200" dirty="0"/>
          </a:p>
          <a:p>
            <a:pPr marL="0" indent="0" algn="just">
              <a:buNone/>
              <a:defRPr/>
            </a:pPr>
            <a:r>
              <a:rPr lang="pt-BR" altLang="pt-BR" sz="3200" b="1" dirty="0"/>
              <a:t>g)</a:t>
            </a:r>
            <a:r>
              <a:rPr lang="pt-BR" altLang="pt-BR" sz="3200" dirty="0"/>
              <a:t> Pacificar as relações sociais (irrisório não atende). </a:t>
            </a:r>
          </a:p>
          <a:p>
            <a:pPr marL="0" indent="0" algn="just">
              <a:buNone/>
              <a:defRPr/>
            </a:pPr>
            <a:endParaRPr lang="pt-BR" altLang="pt-BR" sz="3200" dirty="0"/>
          </a:p>
          <a:p>
            <a:pPr marL="0" indent="0" algn="just">
              <a:buNone/>
              <a:defRPr/>
            </a:pPr>
            <a:r>
              <a:rPr lang="pt-BR" altLang="pt-BR" sz="3200" b="1" dirty="0"/>
              <a:t>h) </a:t>
            </a:r>
            <a:r>
              <a:rPr lang="pt-BR" altLang="pt-BR" sz="3200" dirty="0"/>
              <a:t>Condições financeiras da vítima. </a:t>
            </a:r>
          </a:p>
        </p:txBody>
      </p:sp>
    </p:spTree>
    <p:extLst>
      <p:ext uri="{BB962C8B-B14F-4D97-AF65-F5344CB8AC3E}">
        <p14:creationId xmlns:p14="http://schemas.microsoft.com/office/powerpoint/2010/main" val="1706527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1331413-E3FF-4E2C-8B67-D5F74A01E67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pt-BR" altLang="pt-BR" sz="2800" dirty="0">
                <a:solidFill>
                  <a:schemeClr val="tx1"/>
                </a:solidFill>
              </a:rPr>
              <a:t>Dano moral previdenciário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4F77244-DE95-4BA2-883E-B18E0BBECEE1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pt-BR" altLang="pt-BR" b="1" dirty="0"/>
          </a:p>
          <a:p>
            <a:pPr marL="0" indent="0">
              <a:buNone/>
              <a:defRPr/>
            </a:pPr>
            <a:endParaRPr lang="pt-BR" altLang="pt-BR" sz="1950" dirty="0"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3E9EAFE-B238-45F4-8019-2BA16E8FF173}"/>
              </a:ext>
            </a:extLst>
          </p:cNvPr>
          <p:cNvSpPr txBox="1"/>
          <p:nvPr/>
        </p:nvSpPr>
        <p:spPr>
          <a:xfrm>
            <a:off x="628650" y="517313"/>
            <a:ext cx="634896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pt-BR" altLang="pt-BR" sz="3200" b="1" dirty="0"/>
              <a:t>I)</a:t>
            </a:r>
            <a:r>
              <a:rPr lang="pt-BR" altLang="pt-BR" sz="3200" dirty="0"/>
              <a:t> </a:t>
            </a:r>
            <a:r>
              <a:rPr lang="pt-BR" altLang="pt-BR" sz="3200" b="1" dirty="0"/>
              <a:t>Consequências do fato </a:t>
            </a:r>
            <a:r>
              <a:rPr lang="pt-BR" altLang="pt-BR" sz="3200" dirty="0"/>
              <a:t>(ex. por quanto </a:t>
            </a:r>
            <a:r>
              <a:rPr lang="pt-BR" altLang="pt-BR" sz="3200" b="1" dirty="0"/>
              <a:t>tempo</a:t>
            </a:r>
            <a:r>
              <a:rPr lang="pt-BR" altLang="pt-BR" sz="3200" dirty="0"/>
              <a:t> permaneceu com restrição de crédito; o tempo para resolver administrativamente a questão; se precisou obter </a:t>
            </a:r>
            <a:r>
              <a:rPr lang="pt-BR" altLang="pt-BR" sz="3200" b="1" dirty="0"/>
              <a:t>empréstimo</a:t>
            </a:r>
            <a:r>
              <a:rPr lang="pt-BR" altLang="pt-BR" sz="3200" dirty="0"/>
              <a:t> para pagar as contas; se comprovadamente necessitou de tratamento </a:t>
            </a:r>
            <a:r>
              <a:rPr lang="pt-BR" altLang="pt-BR" sz="3200" b="1" dirty="0"/>
              <a:t>psicológico</a:t>
            </a:r>
            <a:r>
              <a:rPr lang="pt-BR" altLang="pt-BR" sz="3200" dirty="0"/>
              <a:t>; </a:t>
            </a:r>
            <a:r>
              <a:rPr lang="pt-BR" altLang="pt-BR" sz="3200" b="1" dirty="0"/>
              <a:t>grau</a:t>
            </a:r>
            <a:r>
              <a:rPr lang="pt-BR" altLang="pt-BR" sz="3200" dirty="0"/>
              <a:t> de </a:t>
            </a:r>
            <a:r>
              <a:rPr lang="pt-BR" altLang="pt-BR" sz="3200" b="1" dirty="0"/>
              <a:t>sofrimento</a:t>
            </a:r>
            <a:r>
              <a:rPr lang="pt-BR" altLang="pt-BR" sz="3200" dirty="0"/>
              <a:t> imposto).  </a:t>
            </a:r>
          </a:p>
        </p:txBody>
      </p:sp>
    </p:spTree>
    <p:extLst>
      <p:ext uri="{BB962C8B-B14F-4D97-AF65-F5344CB8AC3E}">
        <p14:creationId xmlns:p14="http://schemas.microsoft.com/office/powerpoint/2010/main" val="77348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1331413-E3FF-4E2C-8B67-D5F74A01E67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pt-BR" altLang="pt-BR" sz="2800" dirty="0">
                <a:solidFill>
                  <a:schemeClr val="tx1"/>
                </a:solidFill>
              </a:rPr>
              <a:t>Dano moral previdenciário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4F77244-DE95-4BA2-883E-B18E0BBECEE1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pt-BR" altLang="pt-BR" b="1" dirty="0"/>
          </a:p>
          <a:p>
            <a:pPr marL="0" indent="0">
              <a:buNone/>
              <a:defRPr/>
            </a:pPr>
            <a:endParaRPr lang="pt-BR" altLang="pt-BR" sz="1950" dirty="0"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C47DAAD-2697-4369-B5A9-804B875A3F05}"/>
              </a:ext>
            </a:extLst>
          </p:cNvPr>
          <p:cNvSpPr txBox="1"/>
          <p:nvPr/>
        </p:nvSpPr>
        <p:spPr>
          <a:xfrm>
            <a:off x="107504" y="411510"/>
            <a:ext cx="806489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pt-BR" altLang="pt-BR" sz="2800" b="1" dirty="0">
                <a:latin typeface="Arial "/>
              </a:rPr>
              <a:t>Conceito</a:t>
            </a:r>
            <a:r>
              <a:rPr lang="pt-BR" altLang="pt-BR" sz="2800" dirty="0">
                <a:latin typeface="Arial "/>
              </a:rPr>
              <a:t> de responsabilidade civil (dever de indenizar).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altLang="pt-BR" sz="2800" dirty="0">
              <a:latin typeface="Arial 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altLang="pt-BR" sz="2800" b="1" dirty="0">
                <a:latin typeface="Arial "/>
              </a:rPr>
              <a:t>Fundamento</a:t>
            </a:r>
            <a:r>
              <a:rPr lang="pt-BR" altLang="pt-BR" sz="2800" dirty="0">
                <a:latin typeface="Arial "/>
              </a:rPr>
              <a:t>: o retorno ao </a:t>
            </a:r>
            <a:r>
              <a:rPr lang="pt-BR" altLang="pt-BR" sz="2800" i="1" dirty="0">
                <a:latin typeface="Arial "/>
              </a:rPr>
              <a:t>status quo ante</a:t>
            </a:r>
            <a:r>
              <a:rPr lang="pt-BR" altLang="pt-BR" sz="2800" dirty="0">
                <a:latin typeface="Arial "/>
              </a:rPr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altLang="pt-BR" sz="2800" dirty="0">
                <a:latin typeface="Arial "/>
              </a:rPr>
              <a:t> 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altLang="pt-BR" sz="2800" b="1" dirty="0">
                <a:latin typeface="Arial "/>
              </a:rPr>
              <a:t>Conceito</a:t>
            </a:r>
            <a:r>
              <a:rPr lang="pt-BR" altLang="pt-BR" sz="2800" dirty="0">
                <a:latin typeface="Arial "/>
              </a:rPr>
              <a:t> de indenização por </a:t>
            </a:r>
            <a:r>
              <a:rPr lang="pt-BR" altLang="pt-BR" sz="2800" b="1" dirty="0">
                <a:latin typeface="Arial "/>
              </a:rPr>
              <a:t>danos morais </a:t>
            </a:r>
            <a:r>
              <a:rPr lang="pt-BR" altLang="pt-BR" sz="2800" dirty="0">
                <a:latin typeface="Arial "/>
              </a:rPr>
              <a:t>(lesão aos direitos da personalidade) e não simples aborrecimento (que dependem da suscetibilidade de cada um). </a:t>
            </a:r>
          </a:p>
        </p:txBody>
      </p:sp>
    </p:spTree>
    <p:extLst>
      <p:ext uri="{BB962C8B-B14F-4D97-AF65-F5344CB8AC3E}">
        <p14:creationId xmlns:p14="http://schemas.microsoft.com/office/powerpoint/2010/main" val="3712515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1331413-E3FF-4E2C-8B67-D5F74A01E67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pt-BR" altLang="pt-BR" sz="2800" dirty="0">
                <a:solidFill>
                  <a:schemeClr val="tx1"/>
                </a:solidFill>
              </a:rPr>
              <a:t>Dano moral previdenciário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4F77244-DE95-4BA2-883E-B18E0BBECEE1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pt-BR" altLang="pt-BR" b="1" dirty="0"/>
          </a:p>
          <a:p>
            <a:pPr marL="0" indent="0">
              <a:buNone/>
              <a:defRPr/>
            </a:pPr>
            <a:endParaRPr lang="pt-BR" altLang="pt-BR" sz="1950" dirty="0"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4E1A0BB-F3F5-482B-8004-FB89D765F615}"/>
              </a:ext>
            </a:extLst>
          </p:cNvPr>
          <p:cNvSpPr txBox="1"/>
          <p:nvPr/>
        </p:nvSpPr>
        <p:spPr>
          <a:xfrm>
            <a:off x="683568" y="843558"/>
            <a:ext cx="629404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pt-BR" altLang="pt-BR" sz="3200" dirty="0">
                <a:latin typeface="Arial "/>
              </a:rPr>
              <a:t>Os danos morais </a:t>
            </a:r>
            <a:r>
              <a:rPr lang="pt-BR" altLang="pt-BR" sz="3200" b="1" dirty="0">
                <a:latin typeface="Arial "/>
              </a:rPr>
              <a:t>antes</a:t>
            </a:r>
            <a:r>
              <a:rPr lang="pt-BR" altLang="pt-BR" sz="3200" dirty="0">
                <a:latin typeface="Arial "/>
              </a:rPr>
              <a:t> da Constituição Federal de 88.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t-BR" altLang="pt-BR" sz="3200" dirty="0">
              <a:latin typeface="Arial 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BR" altLang="pt-BR" sz="3200" dirty="0">
                <a:latin typeface="Arial "/>
              </a:rPr>
              <a:t>A possibilidade de cumulação de danos materiais e danos morais, pelo mesmo fato (</a:t>
            </a:r>
            <a:r>
              <a:rPr lang="pt-BR" altLang="pt-BR" sz="3200" b="1" dirty="0">
                <a:latin typeface="Arial "/>
              </a:rPr>
              <a:t>Súmula 37 do STJ</a:t>
            </a:r>
            <a:r>
              <a:rPr lang="pt-BR" altLang="pt-BR" sz="3200" dirty="0">
                <a:latin typeface="Arial 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25875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1331413-E3FF-4E2C-8B67-D5F74A01E67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pt-BR" altLang="pt-BR" sz="2800" dirty="0">
                <a:solidFill>
                  <a:schemeClr val="tx1"/>
                </a:solidFill>
              </a:rPr>
              <a:t>Dano moral previdenciário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4F77244-DE95-4BA2-883E-B18E0BBECEE1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pt-BR" altLang="pt-BR" b="1" dirty="0"/>
          </a:p>
          <a:p>
            <a:pPr marL="0" indent="0">
              <a:buNone/>
              <a:defRPr/>
            </a:pPr>
            <a:endParaRPr lang="pt-BR" altLang="pt-BR" sz="1950" dirty="0"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F47AE39-1729-4A96-9BA1-1440823B575B}"/>
              </a:ext>
            </a:extLst>
          </p:cNvPr>
          <p:cNvSpPr txBox="1"/>
          <p:nvPr/>
        </p:nvSpPr>
        <p:spPr>
          <a:xfrm>
            <a:off x="395536" y="517313"/>
            <a:ext cx="65820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altLang="pt-BR" sz="2800" b="1" u="sng" dirty="0">
                <a:latin typeface="Arial "/>
              </a:rPr>
              <a:t>Responsabilidade Civil do Estado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altLang="pt-BR" sz="2800" b="1" u="sng" dirty="0">
              <a:latin typeface="Arial 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altLang="pt-BR" sz="2800" b="1" u="sng" dirty="0">
                <a:latin typeface="Arial "/>
              </a:rPr>
              <a:t>Histórico</a:t>
            </a:r>
            <a:r>
              <a:rPr lang="pt-BR" altLang="pt-BR" sz="2800" b="1" dirty="0">
                <a:latin typeface="Arial "/>
              </a:rPr>
              <a:t>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altLang="pt-BR" sz="2800" b="1" dirty="0">
              <a:latin typeface="Arial 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altLang="pt-BR" sz="2800" b="1" dirty="0">
                <a:latin typeface="Arial "/>
              </a:rPr>
              <a:t>a) </a:t>
            </a:r>
            <a:r>
              <a:rPr lang="pt-BR" altLang="pt-BR" sz="2800" dirty="0">
                <a:latin typeface="Arial "/>
              </a:rPr>
              <a:t>Irresponsabilidade do Estado.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altLang="pt-BR" sz="2800" dirty="0">
              <a:latin typeface="Arial 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altLang="pt-BR" sz="2800" b="1" dirty="0">
                <a:latin typeface="Arial "/>
              </a:rPr>
              <a:t>b)</a:t>
            </a:r>
            <a:r>
              <a:rPr lang="pt-BR" altLang="pt-BR" sz="2800" dirty="0">
                <a:latin typeface="Arial "/>
              </a:rPr>
              <a:t> meados do século XIX (teoria da culpa administrativa – culpa).</a:t>
            </a:r>
          </a:p>
        </p:txBody>
      </p:sp>
    </p:spTree>
    <p:extLst>
      <p:ext uri="{BB962C8B-B14F-4D97-AF65-F5344CB8AC3E}">
        <p14:creationId xmlns:p14="http://schemas.microsoft.com/office/powerpoint/2010/main" val="339919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1331413-E3FF-4E2C-8B67-D5F74A01E67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pt-BR" altLang="pt-BR" sz="2800" dirty="0">
                <a:solidFill>
                  <a:schemeClr val="tx1"/>
                </a:solidFill>
              </a:rPr>
              <a:t>Dano moral previdenciário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4F77244-DE95-4BA2-883E-B18E0BBECEE1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pt-BR" altLang="pt-BR" b="1" dirty="0"/>
          </a:p>
          <a:p>
            <a:pPr marL="0" indent="0">
              <a:buNone/>
              <a:defRPr/>
            </a:pPr>
            <a:endParaRPr lang="pt-BR" altLang="pt-BR" sz="1950" dirty="0"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4492FFF-1D06-46F7-8432-1CDFFB6F7B5A}"/>
              </a:ext>
            </a:extLst>
          </p:cNvPr>
          <p:cNvSpPr txBox="1"/>
          <p:nvPr/>
        </p:nvSpPr>
        <p:spPr>
          <a:xfrm>
            <a:off x="755576" y="1203598"/>
            <a:ext cx="622204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altLang="pt-BR" sz="2800" b="1" dirty="0">
                <a:latin typeface="Arial "/>
              </a:rPr>
              <a:t>c)</a:t>
            </a:r>
            <a:r>
              <a:rPr lang="pt-BR" altLang="pt-BR" sz="2800" dirty="0">
                <a:latin typeface="Arial "/>
              </a:rPr>
              <a:t> teoria do risco administrativo (objetiva – século XX).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altLang="pt-BR" sz="2800" dirty="0">
              <a:latin typeface="Arial 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altLang="pt-BR" sz="2800" b="1" dirty="0">
                <a:latin typeface="Arial "/>
              </a:rPr>
              <a:t>d) </a:t>
            </a:r>
            <a:r>
              <a:rPr lang="pt-BR" altLang="pt-BR" sz="2800" dirty="0">
                <a:latin typeface="Arial "/>
              </a:rPr>
              <a:t>Socialização do risco (tendência contemporânea de indenizar e sancionar). 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altLang="pt-BR" sz="1800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4130229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1331413-E3FF-4E2C-8B67-D5F74A01E67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pt-BR" altLang="pt-BR" sz="2800" dirty="0">
                <a:solidFill>
                  <a:schemeClr val="tx1"/>
                </a:solidFill>
              </a:rPr>
              <a:t>Dano moral previdenciário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4F77244-DE95-4BA2-883E-B18E0BBECEE1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pt-BR" altLang="pt-BR" b="1" dirty="0"/>
          </a:p>
          <a:p>
            <a:pPr marL="0" indent="0">
              <a:buNone/>
              <a:defRPr/>
            </a:pPr>
            <a:endParaRPr lang="pt-BR" altLang="pt-BR" sz="1950" dirty="0"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12A4285-9546-4BB7-B0B6-78DF3A66FB4C}"/>
              </a:ext>
            </a:extLst>
          </p:cNvPr>
          <p:cNvSpPr txBox="1"/>
          <p:nvPr/>
        </p:nvSpPr>
        <p:spPr>
          <a:xfrm>
            <a:off x="467544" y="339502"/>
            <a:ext cx="651007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CF/88 adotou a 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teoria do risco administrativo 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ou seja admitiu a responsabilidade objetiva em face de atos comissivos.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Em razão de 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atos omissivos 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há divergência (a maioria da doutrina entende que há responsabilidade objetiva se a omissão foi o fator determinante para o dano). </a:t>
            </a:r>
          </a:p>
        </p:txBody>
      </p:sp>
    </p:spTree>
    <p:extLst>
      <p:ext uri="{BB962C8B-B14F-4D97-AF65-F5344CB8AC3E}">
        <p14:creationId xmlns:p14="http://schemas.microsoft.com/office/powerpoint/2010/main" val="384028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1331413-E3FF-4E2C-8B67-D5F74A01E67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pt-BR" altLang="pt-BR" sz="2800" dirty="0">
                <a:solidFill>
                  <a:schemeClr val="tx1"/>
                </a:solidFill>
              </a:rPr>
              <a:t>Dano moral previdenciário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4F77244-DE95-4BA2-883E-B18E0BBECEE1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pt-BR" altLang="pt-BR" b="1" dirty="0"/>
          </a:p>
          <a:p>
            <a:pPr marL="0" indent="0">
              <a:buNone/>
              <a:defRPr/>
            </a:pPr>
            <a:endParaRPr lang="pt-BR" altLang="pt-BR" sz="1950" dirty="0"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2D87B9-1B21-45FB-8320-AD0708D55202}"/>
              </a:ext>
            </a:extLst>
          </p:cNvPr>
          <p:cNvSpPr txBox="1"/>
          <p:nvPr/>
        </p:nvSpPr>
        <p:spPr>
          <a:xfrm>
            <a:off x="124594" y="195486"/>
            <a:ext cx="775977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altLang="pt-BR" sz="2800" b="1" dirty="0">
                <a:latin typeface="Arial "/>
              </a:rPr>
              <a:t>Excludentes da responsabilidade:</a:t>
            </a:r>
            <a:r>
              <a:rPr lang="pt-BR" altLang="pt-BR" sz="2800" dirty="0">
                <a:latin typeface="Arial "/>
              </a:rPr>
              <a:t> </a:t>
            </a:r>
          </a:p>
          <a:p>
            <a:pPr marL="0" indent="0" algn="just">
              <a:buNone/>
              <a:defRPr/>
            </a:pPr>
            <a:r>
              <a:rPr lang="pt-BR" altLang="pt-BR" sz="2800" dirty="0">
                <a:latin typeface="Arial "/>
              </a:rPr>
              <a:t>a) </a:t>
            </a:r>
            <a:r>
              <a:rPr lang="pt-BR" altLang="pt-BR" sz="2800" b="1" dirty="0">
                <a:latin typeface="Arial "/>
              </a:rPr>
              <a:t>caso fortuito </a:t>
            </a:r>
            <a:r>
              <a:rPr lang="pt-BR" altLang="pt-BR" sz="2800" dirty="0">
                <a:latin typeface="Arial "/>
              </a:rPr>
              <a:t>(situações internas da administração mas imprevisíveis, tais como uma greve) </a:t>
            </a:r>
          </a:p>
          <a:p>
            <a:pPr marL="514350" indent="-514350" algn="just">
              <a:buFont typeface="Arial" panose="020B0604020202020204" pitchFamily="34" charset="0"/>
              <a:buAutoNum type="alphaLcParenR"/>
              <a:defRPr/>
            </a:pPr>
            <a:endParaRPr lang="pt-BR" altLang="pt-BR" sz="2800" dirty="0">
              <a:latin typeface="Arial 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altLang="pt-BR" sz="2800" dirty="0">
                <a:latin typeface="Arial "/>
              </a:rPr>
              <a:t>b) </a:t>
            </a:r>
            <a:r>
              <a:rPr lang="pt-BR" altLang="pt-BR" sz="2800" b="1" dirty="0">
                <a:latin typeface="Arial "/>
              </a:rPr>
              <a:t>força maior </a:t>
            </a:r>
            <a:r>
              <a:rPr lang="pt-BR" altLang="pt-BR" sz="2800" dirty="0">
                <a:latin typeface="Arial "/>
              </a:rPr>
              <a:t>(atos da natureza, tais como a COVID)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altLang="pt-BR" sz="2800" dirty="0">
              <a:latin typeface="Arial 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altLang="pt-BR" sz="2800" dirty="0">
                <a:latin typeface="Arial "/>
              </a:rPr>
              <a:t>c) culpa exclusiva da vítima (não providenciou a documentação necessária) ou de </a:t>
            </a:r>
            <a:r>
              <a:rPr lang="pt-BR" altLang="pt-BR" sz="2800" b="1" dirty="0">
                <a:latin typeface="Arial "/>
              </a:rPr>
              <a:t>terceiros</a:t>
            </a:r>
            <a:r>
              <a:rPr lang="pt-BR" altLang="pt-BR" sz="2800" dirty="0">
                <a:latin typeface="Arial "/>
              </a:rPr>
              <a:t> (fraudes).  </a:t>
            </a:r>
            <a:endParaRPr lang="pt-BR" altLang="pt-BR" sz="1800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932509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1331413-E3FF-4E2C-8B67-D5F74A01E67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pt-BR" altLang="pt-BR" sz="2800" dirty="0">
                <a:solidFill>
                  <a:schemeClr val="tx1"/>
                </a:solidFill>
              </a:rPr>
              <a:t>Dano moral previdenciário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4F77244-DE95-4BA2-883E-B18E0BBECEE1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pt-BR" altLang="pt-BR" b="1" dirty="0"/>
          </a:p>
          <a:p>
            <a:pPr marL="0" indent="0">
              <a:buNone/>
              <a:defRPr/>
            </a:pPr>
            <a:endParaRPr lang="pt-BR" altLang="pt-BR" sz="1950" dirty="0"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2284F07-5F80-46AA-B3A7-79B827AFF07A}"/>
              </a:ext>
            </a:extLst>
          </p:cNvPr>
          <p:cNvSpPr txBox="1"/>
          <p:nvPr/>
        </p:nvSpPr>
        <p:spPr>
          <a:xfrm>
            <a:off x="323528" y="517313"/>
            <a:ext cx="665408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altLang="pt-BR" sz="2800" b="1" dirty="0">
                <a:latin typeface="Arial "/>
              </a:rPr>
              <a:t>Fato ou omissão </a:t>
            </a:r>
            <a:r>
              <a:rPr lang="pt-BR" altLang="pt-BR" sz="2800" dirty="0">
                <a:latin typeface="Arial "/>
              </a:rPr>
              <a:t>da Administração  - dano material, moral ou estético  - o nexo de causalidade e ausência de uma das causas excludentes de responsabilidade.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altLang="pt-BR" sz="2800" dirty="0">
              <a:latin typeface="Arial 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altLang="pt-BR" sz="2800" dirty="0">
                <a:latin typeface="Arial "/>
              </a:rPr>
              <a:t>O elemento </a:t>
            </a:r>
            <a:r>
              <a:rPr lang="pt-BR" altLang="pt-BR" sz="2800" b="1" dirty="0">
                <a:latin typeface="Arial "/>
              </a:rPr>
              <a:t>culpa</a:t>
            </a:r>
            <a:r>
              <a:rPr lang="pt-BR" altLang="pt-BR" sz="2800" dirty="0">
                <a:latin typeface="Arial "/>
              </a:rPr>
              <a:t> não é relevante.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pt-BR" altLang="pt-BR" sz="2800" dirty="0">
              <a:latin typeface="Arial 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altLang="pt-BR" sz="2800" dirty="0">
                <a:latin typeface="Arial "/>
              </a:rPr>
              <a:t>O ato pode ser, inclusive, </a:t>
            </a:r>
            <a:r>
              <a:rPr lang="pt-BR" altLang="pt-BR" sz="2800" b="1" dirty="0">
                <a:latin typeface="Arial "/>
              </a:rPr>
              <a:t>lícito</a:t>
            </a:r>
            <a:r>
              <a:rPr lang="pt-BR" altLang="pt-BR" sz="2800" dirty="0">
                <a:latin typeface="Arial "/>
              </a:rPr>
              <a:t> (abuso do direito).</a:t>
            </a:r>
          </a:p>
        </p:txBody>
      </p:sp>
    </p:spTree>
    <p:extLst>
      <p:ext uri="{BB962C8B-B14F-4D97-AF65-F5344CB8AC3E}">
        <p14:creationId xmlns:p14="http://schemas.microsoft.com/office/powerpoint/2010/main" val="6927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1331413-E3FF-4E2C-8B67-D5F74A01E67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pt-BR" altLang="pt-BR" sz="2800" dirty="0">
                <a:solidFill>
                  <a:schemeClr val="tx1"/>
                </a:solidFill>
              </a:rPr>
              <a:t>Dano moral previdenciário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4F77244-DE95-4BA2-883E-B18E0BBECEE1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endParaRPr lang="pt-BR" altLang="pt-BR" b="1" dirty="0"/>
          </a:p>
          <a:p>
            <a:pPr marL="0" indent="0">
              <a:buNone/>
              <a:defRPr/>
            </a:pPr>
            <a:endParaRPr lang="pt-BR" altLang="pt-BR" sz="1950" dirty="0">
              <a:latin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0272CED-1125-480E-AF5F-992E393F8183}"/>
              </a:ext>
            </a:extLst>
          </p:cNvPr>
          <p:cNvSpPr txBox="1"/>
          <p:nvPr/>
        </p:nvSpPr>
        <p:spPr>
          <a:xfrm>
            <a:off x="827584" y="517313"/>
            <a:ext cx="6150032" cy="4228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 sz="2800" b="1" u="sng" dirty="0">
                <a:latin typeface="Arial "/>
              </a:rPr>
              <a:t>Responsabilidade civil do Estado</a:t>
            </a:r>
            <a:endParaRPr lang="pt-BR" altLang="pt-BR" sz="2800" u="sng" dirty="0">
              <a:latin typeface="Arial "/>
            </a:endParaRPr>
          </a:p>
          <a:p>
            <a:pPr marL="0" indent="0" algn="just">
              <a:lnSpc>
                <a:spcPct val="80000"/>
              </a:lnSpc>
              <a:buFont typeface="Arial" panose="020B0604020202020204" pitchFamily="34" charset="0"/>
              <a:buNone/>
            </a:pPr>
            <a:endParaRPr lang="pt-BR" altLang="pt-BR" sz="2800" b="1" dirty="0">
              <a:latin typeface="Arial "/>
            </a:endParaRPr>
          </a:p>
          <a:p>
            <a:pPr marL="0" indent="0" algn="just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pt-BR" altLang="pt-BR" sz="2800" b="1" dirty="0">
                <a:solidFill>
                  <a:srgbClr val="3333FF"/>
                </a:solidFill>
                <a:latin typeface="Arial "/>
              </a:rPr>
              <a:t>CF/88 Artigo 37 (...) § 6º - As pessoas jurídicas de direito público e as de direito privado prestadoras de serviços públicos responderão pelos danos que seus agentes, nessa qualidade, causarem a terceiros, assegurado o direito de regresso contra o responsável nos casos de dolo ou culpa.</a:t>
            </a:r>
            <a:endParaRPr lang="pt-BR" altLang="pt-BR" sz="2800" dirty="0">
              <a:solidFill>
                <a:srgbClr val="3333FF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1418328033"/>
      </p:ext>
    </p:extLst>
  </p:cSld>
  <p:clrMapOvr>
    <a:masterClrMapping/>
  </p:clrMapOvr>
</p:sld>
</file>

<file path=ppt/theme/theme1.xml><?xml version="1.0" encoding="utf-8"?>
<a:theme xmlns:a="http://schemas.openxmlformats.org/drawingml/2006/main" name="Base Conteú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- OAB EBRADI</Template>
  <TotalTime>4471</TotalTime>
  <Words>626</Words>
  <Application>Microsoft Office PowerPoint</Application>
  <PresentationFormat>Apresentação na tela (16:9)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Arial</vt:lpstr>
      <vt:lpstr>Arial </vt:lpstr>
      <vt:lpstr>Base Conteúdo</vt:lpstr>
      <vt:lpstr>Dano moral previdenciário</vt:lpstr>
      <vt:lpstr>Dano moral previdenciário</vt:lpstr>
      <vt:lpstr>Dano moral previdenciário</vt:lpstr>
      <vt:lpstr>Dano moral previdenciário</vt:lpstr>
      <vt:lpstr>Dano moral previdenciário</vt:lpstr>
      <vt:lpstr>Dano moral previdenciário</vt:lpstr>
      <vt:lpstr>Dano moral previdenciário</vt:lpstr>
      <vt:lpstr>Dano moral previdenciário</vt:lpstr>
      <vt:lpstr>Dano moral previdenciário</vt:lpstr>
      <vt:lpstr>Dano moral previdenciário</vt:lpstr>
      <vt:lpstr>Dano moral previdenciário</vt:lpstr>
      <vt:lpstr>Dano moral previdenciário</vt:lpstr>
      <vt:lpstr>Dano moral previdenciário</vt:lpstr>
      <vt:lpstr>Dano moral previdenciário</vt:lpstr>
      <vt:lpstr>Dano moral previdenciário</vt:lpstr>
      <vt:lpstr>Dano moral previdenciário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direito</dc:creator>
  <cp:lastModifiedBy>omar chamon</cp:lastModifiedBy>
  <cp:revision>358</cp:revision>
  <dcterms:created xsi:type="dcterms:W3CDTF">2016-06-10T16:58:42Z</dcterms:created>
  <dcterms:modified xsi:type="dcterms:W3CDTF">2021-08-18T14:13:04Z</dcterms:modified>
</cp:coreProperties>
</file>